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36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208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53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6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08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3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1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589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62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34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924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E74B0-4BE3-48B1-B066-AE4D79EAE4D6}" type="datetimeFigureOut">
              <a:rPr lang="es-ES" smtClean="0"/>
              <a:t>07/05/2019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88FBF-F953-42E0-88B3-E668445E04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0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rut.bermejo@urjc.es" TargetMode="External"/><Relationship Id="rId4" Type="http://schemas.openxmlformats.org/officeDocument/2006/relationships/hyperlink" Target="mailto:isabel.bazaga@urjc.e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racticies.org/home-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data/ref/h2020/wp/2018-2020/main/h2020-wp1820-climate_en.pd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unteradhub.eu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emf"/><Relationship Id="rId4" Type="http://schemas.openxmlformats.org/officeDocument/2006/relationships/hyperlink" Target="https://www.agenformedia.com/international-projects/jp-coop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936B9995-699A-466D-9032-86215FE3FE62}"/>
              </a:ext>
            </a:extLst>
          </p:cNvPr>
          <p:cNvSpPr txBox="1">
            <a:spLocks/>
          </p:cNvSpPr>
          <p:nvPr/>
        </p:nvSpPr>
        <p:spPr>
          <a:xfrm>
            <a:off x="887278" y="1637932"/>
            <a:ext cx="9765661" cy="12529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es-ES" sz="3600" b="1" dirty="0">
                <a:solidFill>
                  <a:sysClr val="windowText" lastClr="000000"/>
                </a:solidFill>
                <a:latin typeface="Lato" panose="020F0502020204030203" pitchFamily="34" charset="0"/>
              </a:rPr>
              <a:t>Nuestra participación en proyectos europeos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C1634D3-828C-4FAA-AE51-2CBAE03816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6686" y="71376"/>
            <a:ext cx="4311259" cy="140679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2277"/>
            <a:ext cx="12192000" cy="1535723"/>
          </a:xfrm>
          <a:prstGeom prst="rect">
            <a:avLst/>
          </a:prstGeom>
        </p:spPr>
      </p:pic>
      <p:sp>
        <p:nvSpPr>
          <p:cNvPr id="8" name="Subtítulo 2">
            <a:extLst>
              <a:ext uri="{FF2B5EF4-FFF2-40B4-BE49-F238E27FC236}">
                <a16:creationId xmlns:a16="http://schemas.microsoft.com/office/drawing/2014/main" id="{6705F83C-2C87-4177-82A4-95031E6D71CA}"/>
              </a:ext>
            </a:extLst>
          </p:cNvPr>
          <p:cNvSpPr txBox="1">
            <a:spLocks/>
          </p:cNvSpPr>
          <p:nvPr/>
        </p:nvSpPr>
        <p:spPr>
          <a:xfrm>
            <a:off x="3340572" y="5127368"/>
            <a:ext cx="4859074" cy="14184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s-ES" sz="1800" b="1" dirty="0" smtClean="0">
                <a:solidFill>
                  <a:srgbClr val="0070C0"/>
                </a:solidFill>
                <a:latin typeface="Lato" panose="020F0502020204030203" pitchFamily="34" charset="0"/>
              </a:rPr>
              <a:t>goodgovernanceurjc.org</a:t>
            </a:r>
            <a:r>
              <a:rPr lang="es-ES" sz="2800" b="1" dirty="0" smtClean="0"/>
              <a:t>/</a:t>
            </a:r>
          </a:p>
          <a:p>
            <a:pPr lvl="0"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ato" panose="020F0502020204030203" pitchFamily="34" charset="0"/>
              </a:rPr>
              <a:t>@</a:t>
            </a:r>
            <a:r>
              <a:rPr kumimoji="0" lang="es-E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ato" panose="020F0502020204030203" pitchFamily="34" charset="0"/>
              </a:rPr>
              <a:t>Governance_URJC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887279" y="2324767"/>
            <a:ext cx="7262140" cy="1155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Bazaga, Isabel	 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(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  <a:hlinkClick r:id="rId4"/>
              </a:rPr>
              <a:t>isabel.bazaga@urjc.es</a:t>
            </a: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) 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Bermejo</a:t>
            </a:r>
            <a:r>
              <a:rPr kumimoji="0" lang="es-E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 , Rut 	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(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  <a:hlinkClick r:id="rId5"/>
              </a:rPr>
              <a:t>rut.bermejo@urjc.es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) 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C473C850-EB51-44A3-A0A4-7B3C313277AA}"/>
              </a:ext>
            </a:extLst>
          </p:cNvPr>
          <p:cNvSpPr txBox="1">
            <a:spLocks/>
          </p:cNvSpPr>
          <p:nvPr/>
        </p:nvSpPr>
        <p:spPr>
          <a:xfrm>
            <a:off x="887279" y="3897858"/>
            <a:ext cx="4167376" cy="1155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600" i="1" dirty="0" smtClean="0">
                <a:solidFill>
                  <a:prstClr val="black"/>
                </a:solidFill>
                <a:latin typeface="Lato" panose="020F0502020204030203" pitchFamily="34" charset="0"/>
              </a:rPr>
              <a:t>7 de mayo, 2019</a:t>
            </a:r>
            <a:endParaRPr kumimoji="0" lang="es-ES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E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9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05" y="5584371"/>
            <a:ext cx="2978849" cy="971173"/>
          </a:xfrm>
          <a:prstGeom prst="rect">
            <a:avLst/>
          </a:prstGeom>
        </p:spPr>
      </p:pic>
      <p:sp>
        <p:nvSpPr>
          <p:cNvPr id="6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852203" y="-206766"/>
            <a:ext cx="7262140" cy="1155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defRPr/>
            </a:pPr>
            <a:r>
              <a:rPr lang="es-ES" b="1" dirty="0">
                <a:solidFill>
                  <a:prstClr val="black"/>
                </a:solidFill>
                <a:latin typeface="Lato" panose="020F0502020204030203" pitchFamily="34" charset="0"/>
              </a:rPr>
              <a:t>Nuestra participación en proyectos europeos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1004603" y="186759"/>
            <a:ext cx="9742621" cy="550284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es-ES" sz="20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es-ES" sz="20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lvl="0" algn="just">
              <a:defRPr/>
            </a:pPr>
            <a:endParaRPr lang="es-ES" sz="20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Equipo</a:t>
            </a:r>
            <a:r>
              <a:rPr lang="es-ES" sz="2000" dirty="0">
                <a:solidFill>
                  <a:prstClr val="black"/>
                </a:solidFill>
                <a:latin typeface="Lato" panose="020F0502020204030203" pitchFamily="34" charset="0"/>
              </a:rPr>
              <a:t>: (observatorio de buena gobernanza; grupo de investigación</a:t>
            </a:r>
            <a:r>
              <a:rPr lang="es-ES" sz="2000" dirty="0" smtClean="0">
                <a:solidFill>
                  <a:prstClr val="black"/>
                </a:solidFill>
                <a:latin typeface="Lato" panose="020F0502020204030203" pitchFamily="34" charset="0"/>
              </a:rPr>
              <a:t>)</a:t>
            </a:r>
          </a:p>
          <a:p>
            <a:pPr lvl="1" algn="just">
              <a:defRPr/>
            </a:pPr>
            <a:endParaRPr lang="es-ES" sz="16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lvl="1" algn="just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Isabel Bazaga</a:t>
            </a:r>
          </a:p>
          <a:p>
            <a:pPr lvl="1" algn="just">
              <a:defRPr/>
            </a:pPr>
            <a:r>
              <a:rPr lang="es-ES" sz="1600" dirty="0" smtClean="0">
                <a:solidFill>
                  <a:prstClr val="black"/>
                </a:solidFill>
                <a:latin typeface="Lato" panose="020F0502020204030203" pitchFamily="34" charset="0"/>
              </a:rPr>
              <a:t>Coordina la línea de trabajo en Seguridad Pública. Experta en políticas públicas en el ámbito de la seguridad, prevención y análisis de la radicalización violenta</a:t>
            </a:r>
          </a:p>
          <a:p>
            <a:pPr lvl="1" algn="just">
              <a:defRPr/>
            </a:pPr>
            <a:endParaRPr lang="es-ES" sz="16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lvl="1" algn="just">
              <a:defRPr/>
            </a:pPr>
            <a:r>
              <a:rPr lang="es-ES" sz="16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Rut Bermejo</a:t>
            </a:r>
          </a:p>
          <a:p>
            <a:pPr lvl="1" algn="just">
              <a:defRPr/>
            </a:pPr>
            <a:r>
              <a:rPr lang="es-ES" sz="1600" dirty="0" smtClean="0">
                <a:solidFill>
                  <a:prstClr val="black"/>
                </a:solidFill>
                <a:latin typeface="Lato" panose="020F0502020204030203" pitchFamily="34" charset="0"/>
              </a:rPr>
              <a:t>Coordina la línea de trabajo en gestión de las migraciones. Experta en políticas públicas en el ámbito de justicia e interior y en metodología de investigación</a:t>
            </a:r>
            <a:endParaRPr lang="es-ES" sz="1600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es-ES" sz="2000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Otros compañeros</a:t>
            </a:r>
            <a:r>
              <a:rPr lang="es-ES" sz="2000" dirty="0" smtClean="0">
                <a:solidFill>
                  <a:prstClr val="black"/>
                </a:solidFill>
                <a:latin typeface="Lato" panose="020F0502020204030203" pitchFamily="34" charset="0"/>
              </a:rPr>
              <a:t> (derecho, comunicación</a:t>
            </a:r>
            <a:r>
              <a:rPr lang="es-ES" sz="2000" dirty="0">
                <a:solidFill>
                  <a:prstClr val="black"/>
                </a:solidFill>
                <a:latin typeface="Lato" panose="020F0502020204030203" pitchFamily="34" charset="0"/>
              </a:rPr>
              <a:t>, economía), </a:t>
            </a:r>
            <a:r>
              <a:rPr lang="es-ES" sz="2000" b="1" dirty="0">
                <a:solidFill>
                  <a:prstClr val="black"/>
                </a:solidFill>
                <a:latin typeface="Lato" panose="020F0502020204030203" pitchFamily="34" charset="0"/>
              </a:rPr>
              <a:t>ayudantes</a:t>
            </a:r>
            <a:r>
              <a:rPr lang="es-ES" sz="2000" dirty="0">
                <a:solidFill>
                  <a:prstClr val="black"/>
                </a:solidFill>
                <a:latin typeface="Lato" panose="020F0502020204030203" pitchFamily="34" charset="0"/>
              </a:rPr>
              <a:t> </a:t>
            </a:r>
            <a:r>
              <a:rPr lang="es-ES" sz="2000" b="1" dirty="0">
                <a:solidFill>
                  <a:prstClr val="black"/>
                </a:solidFill>
                <a:latin typeface="Lato" panose="020F0502020204030203" pitchFamily="34" charset="0"/>
              </a:rPr>
              <a:t>de</a:t>
            </a:r>
            <a:r>
              <a:rPr lang="es-ES" sz="2000" dirty="0">
                <a:solidFill>
                  <a:prstClr val="black"/>
                </a:solidFill>
                <a:latin typeface="Lato" panose="020F0502020204030203" pitchFamily="34" charset="0"/>
              </a:rPr>
              <a:t> </a:t>
            </a:r>
            <a:r>
              <a:rPr lang="es-ES" sz="2000" b="1" dirty="0">
                <a:solidFill>
                  <a:prstClr val="black"/>
                </a:solidFill>
                <a:latin typeface="Lato" panose="020F0502020204030203" pitchFamily="34" charset="0"/>
              </a:rPr>
              <a:t>investigación</a:t>
            </a:r>
            <a:r>
              <a:rPr lang="es-ES" sz="2000" dirty="0">
                <a:solidFill>
                  <a:prstClr val="black"/>
                </a:solidFill>
                <a:latin typeface="Lato" panose="020F0502020204030203" pitchFamily="34" charset="0"/>
              </a:rPr>
              <a:t> y </a:t>
            </a:r>
            <a:r>
              <a:rPr lang="es-ES" sz="2000" b="1" dirty="0">
                <a:solidFill>
                  <a:prstClr val="black"/>
                </a:solidFill>
                <a:latin typeface="Lato" panose="020F0502020204030203" pitchFamily="34" charset="0"/>
              </a:rPr>
              <a:t>de</a:t>
            </a:r>
            <a:r>
              <a:rPr lang="es-ES" sz="2000" dirty="0">
                <a:solidFill>
                  <a:prstClr val="black"/>
                </a:solidFill>
                <a:latin typeface="Lato" panose="020F0502020204030203" pitchFamily="34" charset="0"/>
              </a:rPr>
              <a:t> </a:t>
            </a:r>
            <a:r>
              <a:rPr lang="es-ES" sz="20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gestión de proyectos</a:t>
            </a:r>
            <a:endParaRPr lang="es-ES" sz="20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es-ES" sz="2000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r>
              <a:rPr lang="es-ES" sz="20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Experiencia </a:t>
            </a:r>
            <a:r>
              <a:rPr lang="es-ES" sz="2000" b="1" dirty="0">
                <a:solidFill>
                  <a:prstClr val="black"/>
                </a:solidFill>
                <a:latin typeface="Lato" panose="020F0502020204030203" pitchFamily="34" charset="0"/>
              </a:rPr>
              <a:t>en los </a:t>
            </a:r>
            <a:r>
              <a:rPr lang="es-ES" sz="20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proyectos nacionales e internacionales</a:t>
            </a:r>
            <a:endParaRPr lang="es-ES" sz="20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  <a:defRPr/>
            </a:pPr>
            <a:endParaRPr lang="es-ES" sz="2000" dirty="0">
              <a:solidFill>
                <a:prstClr val="black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4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05" y="5584371"/>
            <a:ext cx="2978849" cy="971173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1377136" y="-189833"/>
            <a:ext cx="7262140" cy="1155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1" noProof="0" dirty="0" smtClean="0">
                <a:solidFill>
                  <a:prstClr val="black"/>
                </a:solidFill>
                <a:latin typeface="Lato" panose="020F0502020204030203" pitchFamily="34" charset="0"/>
              </a:rPr>
              <a:t>H2020</a:t>
            </a:r>
            <a:r>
              <a:rPr kumimoji="0" lang="es-ES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 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1377136" y="965692"/>
            <a:ext cx="9742620" cy="42066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 dirty="0" smtClean="0"/>
              <a:t>SECURE </a:t>
            </a:r>
            <a:r>
              <a:rPr lang="es-ES" sz="1800" b="1" dirty="0"/>
              <a:t>SOCIETIES </a:t>
            </a:r>
            <a:endParaRPr lang="es-ES" sz="1800" dirty="0"/>
          </a:p>
          <a:p>
            <a:pPr algn="just"/>
            <a:r>
              <a:rPr lang="es-ES" sz="1800" b="1" dirty="0">
                <a:latin typeface="Lato" panose="020F0502020204030203"/>
              </a:rPr>
              <a:t> </a:t>
            </a:r>
            <a:endParaRPr lang="es-ES" sz="1800" dirty="0">
              <a:latin typeface="Lato" panose="020F0502020204030203"/>
            </a:endParaRPr>
          </a:p>
          <a:p>
            <a:pPr algn="just"/>
            <a:r>
              <a:rPr lang="es-ES" sz="1800" b="1" dirty="0">
                <a:latin typeface="Lato" panose="020F0502020204030203"/>
              </a:rPr>
              <a:t>(objetivo) Lucha contra delincuencia, crimen y terrorismo </a:t>
            </a:r>
            <a:endParaRPr lang="es-ES" sz="1800" dirty="0">
              <a:latin typeface="Lato" panose="020F0502020204030203"/>
            </a:endParaRPr>
          </a:p>
          <a:p>
            <a:pPr algn="just"/>
            <a:r>
              <a:rPr lang="en-GB" sz="1800" dirty="0" smtClean="0">
                <a:latin typeface="Lato" panose="020F0502020204030203"/>
              </a:rPr>
              <a:t>		</a:t>
            </a:r>
            <a:r>
              <a:rPr lang="en-GB" sz="1800" b="1" dirty="0" smtClean="0">
                <a:solidFill>
                  <a:srgbClr val="FF0000"/>
                </a:solidFill>
                <a:latin typeface="Lato" panose="020F0502020204030203"/>
              </a:rPr>
              <a:t>PRACTICIES</a:t>
            </a:r>
            <a:r>
              <a:rPr lang="en-GB" sz="1800" b="1" dirty="0">
                <a:solidFill>
                  <a:srgbClr val="FF0000"/>
                </a:solidFill>
                <a:latin typeface="Lato" panose="020F0502020204030203"/>
              </a:rPr>
              <a:t>. </a:t>
            </a:r>
            <a:r>
              <a:rPr lang="en-GB" sz="1800" b="1" dirty="0">
                <a:latin typeface="Lato" panose="020F0502020204030203"/>
              </a:rPr>
              <a:t>Partnership against violent radicalisation in the cities</a:t>
            </a:r>
            <a:r>
              <a:rPr lang="en-GB" sz="1800" dirty="0">
                <a:latin typeface="Lato" panose="020F0502020204030203"/>
              </a:rPr>
              <a:t>. </a:t>
            </a:r>
            <a:r>
              <a:rPr lang="en-GB" sz="1800" dirty="0" smtClean="0">
                <a:latin typeface="Lato" panose="020F0502020204030203"/>
              </a:rPr>
              <a:t>				</a:t>
            </a:r>
            <a:r>
              <a:rPr lang="en-GB" sz="1800" u="sng" dirty="0" smtClean="0">
                <a:latin typeface="Lato" panose="020F0502020204030203"/>
                <a:hlinkClick r:id="rId3"/>
              </a:rPr>
              <a:t>http</a:t>
            </a:r>
            <a:r>
              <a:rPr lang="en-GB" sz="1800" u="sng" dirty="0">
                <a:latin typeface="Lato" panose="020F0502020204030203"/>
                <a:hlinkClick r:id="rId3"/>
              </a:rPr>
              <a:t>://</a:t>
            </a:r>
            <a:r>
              <a:rPr lang="en-GB" sz="1800" u="sng" dirty="0" smtClean="0">
                <a:latin typeface="Lato" panose="020F0502020204030203"/>
                <a:hlinkClick r:id="rId3"/>
              </a:rPr>
              <a:t>practicies.org/home-</a:t>
            </a:r>
            <a:r>
              <a:rPr lang="en-GB" sz="1800" dirty="0" smtClean="0">
                <a:latin typeface="Lato" panose="020F0502020204030203"/>
              </a:rPr>
              <a:t>	</a:t>
            </a:r>
            <a:r>
              <a:rPr lang="en-GB" sz="1800" u="sng" dirty="0" err="1" smtClean="0">
                <a:solidFill>
                  <a:srgbClr val="0070C0"/>
                </a:solidFill>
                <a:latin typeface="Lato" panose="020F0502020204030203"/>
              </a:rPr>
              <a:t>engb</a:t>
            </a:r>
            <a:r>
              <a:rPr lang="en-GB" sz="1800" u="sng" dirty="0" smtClean="0">
                <a:solidFill>
                  <a:srgbClr val="0070C0"/>
                </a:solidFill>
                <a:latin typeface="Lato" panose="020F0502020204030203"/>
              </a:rPr>
              <a:t>/</a:t>
            </a:r>
            <a:endParaRPr lang="es-ES" sz="1800" dirty="0">
              <a:solidFill>
                <a:srgbClr val="0070C0"/>
              </a:solidFill>
              <a:latin typeface="Lato" panose="020F0502020204030203"/>
            </a:endParaRPr>
          </a:p>
          <a:p>
            <a:pPr algn="just"/>
            <a:r>
              <a:rPr lang="it-IT" sz="1800" dirty="0">
                <a:latin typeface="Lato" panose="020F0502020204030203"/>
              </a:rPr>
              <a:t> </a:t>
            </a:r>
            <a:r>
              <a:rPr lang="it-IT" sz="1800" dirty="0" smtClean="0">
                <a:latin typeface="Lato" panose="020F0502020204030203"/>
              </a:rPr>
              <a:t>		H2020</a:t>
            </a:r>
            <a:r>
              <a:rPr lang="it-IT" sz="1800" dirty="0">
                <a:latin typeface="Lato" panose="020F0502020204030203"/>
              </a:rPr>
              <a:t>. SEC-06-FCT-2016. Developing a comprehensive approach to violent </a:t>
            </a:r>
            <a:r>
              <a:rPr lang="it-IT" sz="1800" dirty="0" smtClean="0">
                <a:latin typeface="Lato" panose="020F0502020204030203"/>
              </a:rPr>
              <a:t>		</a:t>
            </a:r>
            <a:r>
              <a:rPr lang="it-IT" sz="1800" dirty="0" smtClean="0">
                <a:latin typeface="Lato" panose="020F0502020204030203"/>
              </a:rPr>
              <a:t>radicalization </a:t>
            </a:r>
            <a:r>
              <a:rPr lang="it-IT" sz="1800" dirty="0">
                <a:latin typeface="Lato" panose="020F0502020204030203"/>
              </a:rPr>
              <a:t>in </a:t>
            </a:r>
            <a:r>
              <a:rPr lang="it-IT" sz="1800" dirty="0" smtClean="0">
                <a:latin typeface="Lato" panose="020F0502020204030203"/>
              </a:rPr>
              <a:t>the </a:t>
            </a:r>
            <a:r>
              <a:rPr lang="it-IT" sz="1800" dirty="0">
                <a:latin typeface="Lato" panose="020F0502020204030203"/>
              </a:rPr>
              <a:t>EU </a:t>
            </a:r>
            <a:r>
              <a:rPr lang="it-IT" sz="1800" dirty="0" smtClean="0">
                <a:latin typeface="Lato" panose="020F0502020204030203"/>
              </a:rPr>
              <a:t>from </a:t>
            </a:r>
            <a:r>
              <a:rPr lang="it-IT" sz="1800" dirty="0">
                <a:latin typeface="Lato" panose="020F0502020204030203"/>
              </a:rPr>
              <a:t>early understanding to improving protection </a:t>
            </a:r>
            <a:r>
              <a:rPr lang="en-GB" sz="1800" dirty="0">
                <a:latin typeface="Lato" panose="020F0502020204030203"/>
              </a:rPr>
              <a:t> </a:t>
            </a:r>
            <a:endParaRPr lang="es-ES" sz="1800" dirty="0">
              <a:latin typeface="Lato" panose="020F0502020204030203"/>
            </a:endParaRPr>
          </a:p>
          <a:p>
            <a:pPr algn="just"/>
            <a:r>
              <a:rPr lang="es-ES" sz="1800" dirty="0">
                <a:latin typeface="Lato" panose="020F0502020204030203"/>
              </a:rPr>
              <a:t> </a:t>
            </a:r>
            <a:r>
              <a:rPr lang="es-ES" sz="1800" dirty="0" smtClean="0">
                <a:latin typeface="Lato" panose="020F0502020204030203"/>
              </a:rPr>
              <a:t>		</a:t>
            </a:r>
          </a:p>
          <a:p>
            <a:pPr algn="just"/>
            <a:r>
              <a:rPr lang="es-ES" sz="1800" dirty="0" smtClean="0">
                <a:latin typeface="Lato" panose="020F0502020204030203"/>
              </a:rPr>
              <a:t>		España: Ministerio del Interior, Policía Municipal de Madrid</a:t>
            </a:r>
          </a:p>
          <a:p>
            <a:pPr algn="just"/>
            <a:r>
              <a:rPr lang="es-ES" sz="1800" dirty="0" smtClean="0">
                <a:latin typeface="Lato" panose="020F0502020204030203"/>
              </a:rPr>
              <a:t> - </a:t>
            </a:r>
            <a:endParaRPr lang="es-ES" sz="1800" dirty="0">
              <a:latin typeface="Lato" panose="020F0502020204030203"/>
            </a:endParaRPr>
          </a:p>
          <a:p>
            <a:pPr algn="just"/>
            <a:r>
              <a:rPr kumimoji="0" lang="es-ES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</a:rPr>
              <a:t> 		</a:t>
            </a:r>
            <a:endParaRPr kumimoji="0" lang="es-E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36" y="3355602"/>
            <a:ext cx="1634836" cy="326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05" y="5584371"/>
            <a:ext cx="2978849" cy="971173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1377136" y="-189833"/>
            <a:ext cx="7262140" cy="1155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b="1" noProof="0" dirty="0" smtClean="0">
                <a:solidFill>
                  <a:prstClr val="black"/>
                </a:solidFill>
                <a:latin typeface="Lato" panose="020F0502020204030203" pitchFamily="34" charset="0"/>
              </a:rPr>
              <a:t>H2020</a:t>
            </a:r>
            <a:r>
              <a:rPr kumimoji="0" lang="es-ES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 </a:t>
            </a:r>
            <a:endParaRPr kumimoji="0" lang="es-E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1377136" y="69766"/>
            <a:ext cx="10011300" cy="37817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b="1" dirty="0" smtClean="0"/>
              <a:t>SECURE </a:t>
            </a:r>
            <a:r>
              <a:rPr lang="es-ES" sz="1800" b="1" dirty="0"/>
              <a:t>SOCIETIES </a:t>
            </a:r>
            <a:endParaRPr lang="es-ES" sz="1800" dirty="0"/>
          </a:p>
          <a:p>
            <a:pPr algn="just"/>
            <a:r>
              <a:rPr lang="es-ES" sz="1800" dirty="0">
                <a:latin typeface="Lato" panose="020F0502020204030203"/>
              </a:rPr>
              <a:t> </a:t>
            </a:r>
            <a:r>
              <a:rPr lang="es-ES" sz="1800" b="1" dirty="0" smtClean="0">
                <a:latin typeface="Lato" panose="020F0502020204030203"/>
              </a:rPr>
              <a:t>(objetivo) Mejorar la seguridad y gestión de fronteras. </a:t>
            </a:r>
            <a:r>
              <a:rPr lang="es-ES" sz="1800" dirty="0" smtClean="0">
                <a:latin typeface="Lato" panose="020F0502020204030203"/>
              </a:rPr>
              <a:t> </a:t>
            </a:r>
          </a:p>
          <a:p>
            <a:pPr algn="just"/>
            <a:r>
              <a:rPr lang="es-ES" sz="1800" dirty="0" smtClean="0">
                <a:latin typeface="Lato" panose="020F0502020204030203"/>
              </a:rPr>
              <a:t>	</a:t>
            </a:r>
            <a:r>
              <a:rPr lang="es-ES" sz="1800" b="1" dirty="0" smtClean="0">
                <a:solidFill>
                  <a:srgbClr val="FF0000"/>
                </a:solidFill>
                <a:latin typeface="Lato" panose="020F0502020204030203"/>
              </a:rPr>
              <a:t>PERCEPTIONS. </a:t>
            </a:r>
            <a:r>
              <a:rPr lang="en-US" sz="1800" b="1" dirty="0" smtClean="0">
                <a:latin typeface="Lato" panose="020F0502020204030203"/>
              </a:rPr>
              <a:t>Evidence-based policy inputs and approaches for adjusting the external 	perception of the EU</a:t>
            </a:r>
          </a:p>
          <a:p>
            <a:pPr algn="just"/>
            <a:r>
              <a:rPr lang="en-GB" sz="1800" dirty="0" smtClean="0">
                <a:latin typeface="Lato" panose="020F0502020204030203"/>
              </a:rPr>
              <a:t>	H2020. SU-SEC-2018. BES01 Human factors, and social, societal and organisational </a:t>
            </a:r>
            <a:r>
              <a:rPr lang="en-GB" sz="1800" dirty="0" smtClean="0">
                <a:latin typeface="Lato" panose="020F0502020204030203"/>
              </a:rPr>
              <a:t>	aspects </a:t>
            </a:r>
            <a:r>
              <a:rPr lang="en-GB" sz="1800" dirty="0" smtClean="0">
                <a:latin typeface="Lato" panose="020F0502020204030203"/>
              </a:rPr>
              <a:t>of 	border and external security </a:t>
            </a:r>
          </a:p>
          <a:p>
            <a:pPr algn="just"/>
            <a:endParaRPr lang="es-ES" sz="1800" dirty="0" smtClean="0">
              <a:latin typeface="Lato" panose="020F0502020204030203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</a:rPr>
              <a:t> 								España: FUNDEA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sz="1800" baseline="0" dirty="0">
                <a:solidFill>
                  <a:prstClr val="black"/>
                </a:solidFill>
                <a:latin typeface="Lato" panose="020F0502020204030203" pitchFamily="34" charset="0"/>
              </a:rPr>
              <a:t>	</a:t>
            </a:r>
            <a:r>
              <a:rPr lang="es-ES" sz="1800" baseline="0" dirty="0" smtClean="0">
                <a:solidFill>
                  <a:prstClr val="black"/>
                </a:solidFill>
                <a:latin typeface="Lato" panose="020F0502020204030203" pitchFamily="34" charset="0"/>
              </a:rPr>
              <a:t>							Universidad</a:t>
            </a:r>
            <a:r>
              <a:rPr lang="es-ES" sz="1800" dirty="0" smtClean="0">
                <a:solidFill>
                  <a:prstClr val="black"/>
                </a:solidFill>
                <a:latin typeface="Lato" panose="020F0502020204030203" pitchFamily="34" charset="0"/>
              </a:rPr>
              <a:t> de 									Granada</a:t>
            </a:r>
            <a:endParaRPr kumimoji="0" lang="es-E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933" y="2815966"/>
            <a:ext cx="5755640" cy="9187815"/>
          </a:xfrm>
          <a:prstGeom prst="rect">
            <a:avLst/>
          </a:prstGeom>
          <a:solidFill>
            <a:sysClr val="windowText" lastClr="000000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5452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05" y="5584371"/>
            <a:ext cx="2978849" cy="971173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692727" y="2660073"/>
            <a:ext cx="10144605" cy="32973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8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endParaRPr lang="es-ES" sz="1800" b="1" dirty="0" smtClean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r>
              <a:rPr lang="es-ES" sz="18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H2020 </a:t>
            </a:r>
          </a:p>
          <a:p>
            <a:endParaRPr lang="it-IT" sz="1800" dirty="0" smtClean="0">
              <a:latin typeface="Lato" panose="020F0502020204030203" pitchFamily="34" charset="0"/>
            </a:endParaRPr>
          </a:p>
          <a:p>
            <a:endParaRPr lang="it-IT" sz="1800" dirty="0" smtClean="0">
              <a:latin typeface="Lato" panose="020F0502020204030203" pitchFamily="34" charset="0"/>
            </a:endParaRPr>
          </a:p>
          <a:p>
            <a:r>
              <a:rPr lang="it-IT" dirty="0" smtClean="0">
                <a:latin typeface="Lato" panose="020F0502020204030203" pitchFamily="34" charset="0"/>
              </a:rPr>
              <a:t>EN PRIMERA FASE DE PROPUESTA: </a:t>
            </a:r>
            <a:r>
              <a:rPr lang="it-IT" u="sng" dirty="0" smtClean="0">
                <a:latin typeface="Lato" panose="020F0502020204030203" pitchFamily="34" charset="0"/>
                <a:hlinkClick r:id="rId3"/>
              </a:rPr>
              <a:t>Climate action, environment, resource efficiency and raw materials</a:t>
            </a:r>
            <a:endParaRPr lang="es-ES" dirty="0" smtClean="0">
              <a:latin typeface="Lato" panose="020F0502020204030203" pitchFamily="34" charset="0"/>
            </a:endParaRPr>
          </a:p>
          <a:p>
            <a:r>
              <a:rPr lang="en-GB" b="1" dirty="0" smtClean="0">
                <a:latin typeface="Lato" panose="020F0502020204030203" pitchFamily="34" charset="0"/>
              </a:rPr>
              <a:t>LC-CLA-05-2019</a:t>
            </a:r>
            <a:r>
              <a:rPr lang="en-GB" dirty="0" smtClean="0">
                <a:latin typeface="Lato" panose="020F0502020204030203" pitchFamily="34" charset="0"/>
              </a:rPr>
              <a:t>; Human dynamics of climate change, topic b: Climate and human migration. </a:t>
            </a:r>
            <a:endParaRPr lang="es-ES" dirty="0" smtClean="0">
              <a:latin typeface="Lato" panose="020F0502020204030203" pitchFamily="34" charset="0"/>
            </a:endParaRPr>
          </a:p>
          <a:p>
            <a:r>
              <a:rPr lang="it-IT" dirty="0" smtClean="0">
                <a:latin typeface="Lato" panose="020F0502020204030203" pitchFamily="34" charset="0"/>
              </a:rPr>
              <a:t> </a:t>
            </a:r>
            <a:endParaRPr lang="es-ES" dirty="0" smtClean="0">
              <a:latin typeface="Lato" panose="020F0502020204030203" pitchFamily="34" charset="0"/>
            </a:endParaRPr>
          </a:p>
          <a:p>
            <a:r>
              <a:rPr lang="it-IT" sz="1800" b="1" dirty="0" smtClean="0">
                <a:latin typeface="Lato" panose="020F0502020204030203" pitchFamily="34" charset="0"/>
              </a:rPr>
              <a:t> </a:t>
            </a:r>
            <a:endParaRPr lang="es-ES" sz="1800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6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932" y="5501244"/>
            <a:ext cx="2978849" cy="971173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481873" y="434109"/>
            <a:ext cx="8461932" cy="44426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>
                <a:latin typeface="Lato" panose="020F0502020204030203" pitchFamily="34" charset="0"/>
              </a:rPr>
              <a:t>EC DG</a:t>
            </a:r>
          </a:p>
          <a:p>
            <a:r>
              <a:rPr lang="en-US" sz="1800" b="1" dirty="0" smtClean="0">
                <a:latin typeface="Lato" panose="020F0502020204030203" pitchFamily="34" charset="0"/>
              </a:rPr>
              <a:t> </a:t>
            </a:r>
            <a:r>
              <a:rPr lang="it-IT" sz="1800" b="1" dirty="0" smtClean="0">
                <a:latin typeface="Lato" panose="020F0502020204030203" pitchFamily="34" charset="0"/>
              </a:rPr>
              <a:t>DG-JUSTICECOUNTERADHUB</a:t>
            </a:r>
            <a:r>
              <a:rPr lang="it-IT" sz="1800" dirty="0">
                <a:latin typeface="Lato" panose="020F0502020204030203" pitchFamily="34" charset="0"/>
              </a:rPr>
              <a:t>: </a:t>
            </a:r>
            <a:r>
              <a:rPr lang="it-IT" sz="1800" u="sng" dirty="0">
                <a:latin typeface="Lato" panose="020F0502020204030203" pitchFamily="34" charset="0"/>
                <a:hlinkClick r:id="rId3"/>
              </a:rPr>
              <a:t>http://counteradhub.eu/</a:t>
            </a:r>
            <a:r>
              <a:rPr lang="it-IT" sz="1800" dirty="0">
                <a:latin typeface="Lato" panose="020F0502020204030203" pitchFamily="34" charset="0"/>
              </a:rPr>
              <a:t> CALL: </a:t>
            </a:r>
            <a:r>
              <a:rPr lang="it-IT" sz="1800" dirty="0" smtClean="0">
                <a:latin typeface="Lato" panose="020F0502020204030203" pitchFamily="34" charset="0"/>
              </a:rPr>
              <a:t>JUST-JCOO-TERR-AG-2016</a:t>
            </a:r>
            <a:endParaRPr lang="es-ES" sz="1800" dirty="0">
              <a:latin typeface="Lato" panose="020F0502020204030203" pitchFamily="34" charset="0"/>
            </a:endParaRPr>
          </a:p>
          <a:p>
            <a:r>
              <a:rPr lang="it-IT" sz="1800" dirty="0" smtClean="0">
                <a:latin typeface="Lato" panose="020F0502020204030203" pitchFamily="34" charset="0"/>
              </a:rPr>
              <a:t>TIPO </a:t>
            </a:r>
            <a:r>
              <a:rPr lang="it-IT" sz="1800" dirty="0">
                <a:latin typeface="Lato" panose="020F0502020204030203" pitchFamily="34" charset="0"/>
              </a:rPr>
              <a:t>DE ACCIÓN: JUSTICE ACTION GRANT</a:t>
            </a:r>
            <a:endParaRPr lang="es-ES" sz="1800" dirty="0">
              <a:latin typeface="Lato" panose="020F0502020204030203" pitchFamily="34" charset="0"/>
            </a:endParaRPr>
          </a:p>
          <a:p>
            <a:r>
              <a:rPr lang="it-IT" sz="1800" dirty="0">
                <a:latin typeface="Lato" panose="020F0502020204030203" pitchFamily="34" charset="0"/>
              </a:rPr>
              <a:t>Hub of criminal justice response to violent </a:t>
            </a:r>
            <a:r>
              <a:rPr lang="it-IT" sz="1800" dirty="0" smtClean="0">
                <a:latin typeface="Lato" panose="020F0502020204030203" pitchFamily="34" charset="0"/>
              </a:rPr>
              <a:t>radicalisation</a:t>
            </a:r>
          </a:p>
          <a:p>
            <a:endParaRPr lang="es-ES" sz="1800" dirty="0">
              <a:latin typeface="Lato" panose="020F0502020204030203" pitchFamily="34" charset="0"/>
            </a:endParaRPr>
          </a:p>
          <a:p>
            <a:r>
              <a:rPr lang="it-IT" sz="1800" dirty="0" smtClean="0">
                <a:latin typeface="Lato" panose="020F0502020204030203" pitchFamily="34" charset="0"/>
              </a:rPr>
              <a:t>SOCIOS: Ministerio del Interior, Ministerio de Justicia, CGPJ, CEJ y CIFAL-UNITAR MÁLAGA</a:t>
            </a:r>
            <a:r>
              <a:rPr lang="it-IT" sz="1800" dirty="0">
                <a:latin typeface="Lato" panose="020F0502020204030203" pitchFamily="34" charset="0"/>
              </a:rPr>
              <a:t> </a:t>
            </a:r>
            <a:endParaRPr lang="es-ES" sz="1800" dirty="0">
              <a:latin typeface="Lato" panose="020F0502020204030203" pitchFamily="34" charset="0"/>
            </a:endParaRPr>
          </a:p>
          <a:p>
            <a:endParaRPr lang="it-IT" sz="1800" b="1" dirty="0" smtClean="0">
              <a:latin typeface="Lato" panose="020F0502020204030203" pitchFamily="34" charset="0"/>
            </a:endParaRPr>
          </a:p>
          <a:p>
            <a:r>
              <a:rPr lang="it-IT" sz="1800" b="1" dirty="0" smtClean="0">
                <a:latin typeface="Lato" panose="020F0502020204030203" pitchFamily="34" charset="0"/>
              </a:rPr>
              <a:t>JP-COOPS</a:t>
            </a:r>
            <a:r>
              <a:rPr lang="it-IT" sz="1800" b="1" dirty="0">
                <a:latin typeface="Lato" panose="020F0502020204030203" pitchFamily="34" charset="0"/>
              </a:rPr>
              <a:t>:</a:t>
            </a:r>
            <a:r>
              <a:rPr lang="it-IT" sz="1800" dirty="0">
                <a:latin typeface="Lato" panose="020F0502020204030203" pitchFamily="34" charset="0"/>
              </a:rPr>
              <a:t> </a:t>
            </a:r>
            <a:r>
              <a:rPr lang="it-IT" sz="1800" u="sng" dirty="0">
                <a:latin typeface="Lato" panose="020F0502020204030203" pitchFamily="34" charset="0"/>
                <a:hlinkClick r:id="rId4"/>
              </a:rPr>
              <a:t>https://www.agenformedia.com/international-projects/jp-coops</a:t>
            </a:r>
            <a:endParaRPr lang="es-ES" sz="1800" dirty="0">
              <a:latin typeface="Lato" panose="020F0502020204030203" pitchFamily="34" charset="0"/>
            </a:endParaRPr>
          </a:p>
          <a:p>
            <a:r>
              <a:rPr lang="it-IT" sz="1800" dirty="0">
                <a:latin typeface="Lato" panose="020F0502020204030203" pitchFamily="34" charset="0"/>
              </a:rPr>
              <a:t>CALL: JUST-JTRA-EJTR-AG-2017</a:t>
            </a:r>
            <a:endParaRPr lang="es-ES" sz="1800" dirty="0">
              <a:latin typeface="Lato" panose="020F0502020204030203" pitchFamily="34" charset="0"/>
            </a:endParaRPr>
          </a:p>
          <a:p>
            <a:r>
              <a:rPr lang="it-IT" sz="1800" dirty="0">
                <a:latin typeface="Lato" panose="020F0502020204030203" pitchFamily="34" charset="0"/>
              </a:rPr>
              <a:t>TIPO DE ACCIÓN: JUSTICE ACTION GRANT</a:t>
            </a:r>
            <a:endParaRPr lang="es-ES" sz="1800" dirty="0">
              <a:latin typeface="Lato" panose="020F0502020204030203" pitchFamily="34" charset="0"/>
            </a:endParaRPr>
          </a:p>
          <a:p>
            <a:r>
              <a:rPr lang="it-IT" sz="1800" dirty="0">
                <a:latin typeface="Lato" panose="020F0502020204030203" pitchFamily="34" charset="0"/>
              </a:rPr>
              <a:t>Judical and Police Cooperation Preventing Radicalisation towards </a:t>
            </a:r>
            <a:r>
              <a:rPr lang="it-IT" sz="1800" dirty="0" smtClean="0">
                <a:latin typeface="Lato" panose="020F0502020204030203" pitchFamily="34" charset="0"/>
              </a:rPr>
              <a:t>Terrorism</a:t>
            </a:r>
            <a:endParaRPr lang="es-ES" sz="1800" dirty="0">
              <a:latin typeface="Lato" panose="020F0502020204030203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</a:rPr>
              <a:t> </a:t>
            </a:r>
            <a:endParaRPr kumimoji="0" lang="es-E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8812" y="323273"/>
            <a:ext cx="2419337" cy="2355209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812" y="3339955"/>
            <a:ext cx="2929358" cy="97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85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05" y="5584371"/>
            <a:ext cx="2978849" cy="971173"/>
          </a:xfrm>
          <a:prstGeom prst="rect">
            <a:avLst/>
          </a:prstGeom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444DA6D5-44B1-4A4B-BCA1-3FECB35933D9}"/>
              </a:ext>
            </a:extLst>
          </p:cNvPr>
          <p:cNvSpPr txBox="1">
            <a:spLocks/>
          </p:cNvSpPr>
          <p:nvPr/>
        </p:nvSpPr>
        <p:spPr>
          <a:xfrm>
            <a:off x="389510" y="432569"/>
            <a:ext cx="10880394" cy="5637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S" sz="18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OTROS</a:t>
            </a:r>
          </a:p>
          <a:p>
            <a:pPr lvl="0" algn="just">
              <a:defRPr/>
            </a:pP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 </a:t>
            </a:r>
            <a:r>
              <a:rPr lang="es-ES" sz="1800" dirty="0" err="1">
                <a:solidFill>
                  <a:prstClr val="black"/>
                </a:solidFill>
                <a:latin typeface="Lato" panose="020F0502020204030203" pitchFamily="34" charset="0"/>
              </a:rPr>
              <a:t>Asylum</a:t>
            </a: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, </a:t>
            </a:r>
            <a:r>
              <a:rPr lang="es-ES" sz="1800" dirty="0" err="1">
                <a:solidFill>
                  <a:prstClr val="black"/>
                </a:solidFill>
                <a:latin typeface="Lato" panose="020F0502020204030203" pitchFamily="34" charset="0"/>
              </a:rPr>
              <a:t>Migration</a:t>
            </a: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 and </a:t>
            </a:r>
            <a:r>
              <a:rPr lang="es-ES" sz="1800" dirty="0" err="1">
                <a:solidFill>
                  <a:prstClr val="black"/>
                </a:solidFill>
                <a:latin typeface="Lato" panose="020F0502020204030203" pitchFamily="34" charset="0"/>
              </a:rPr>
              <a:t>Integration</a:t>
            </a: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 </a:t>
            </a:r>
            <a:r>
              <a:rPr lang="es-ES" sz="1800" dirty="0" err="1">
                <a:solidFill>
                  <a:prstClr val="black"/>
                </a:solidFill>
                <a:latin typeface="Lato" panose="020F0502020204030203" pitchFamily="34" charset="0"/>
              </a:rPr>
              <a:t>Fund</a:t>
            </a: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 (</a:t>
            </a:r>
            <a:r>
              <a:rPr lang="es-ES" sz="1800" dirty="0" smtClean="0">
                <a:solidFill>
                  <a:prstClr val="black"/>
                </a:solidFill>
                <a:latin typeface="Lato" panose="020F0502020204030203" pitchFamily="34" charset="0"/>
              </a:rPr>
              <a:t>AMIF)</a:t>
            </a:r>
          </a:p>
          <a:p>
            <a:pPr lvl="0" algn="just">
              <a:defRPr/>
            </a:pPr>
            <a:r>
              <a:rPr lang="es-ES" sz="1800" dirty="0" err="1" smtClean="0">
                <a:solidFill>
                  <a:prstClr val="black"/>
                </a:solidFill>
                <a:latin typeface="Lato" panose="020F0502020204030203" pitchFamily="34" charset="0"/>
              </a:rPr>
              <a:t>Internal</a:t>
            </a:r>
            <a:r>
              <a:rPr lang="es-ES" sz="1800" dirty="0" smtClean="0">
                <a:solidFill>
                  <a:prstClr val="black"/>
                </a:solidFill>
                <a:latin typeface="Lato" panose="020F0502020204030203" pitchFamily="34" charset="0"/>
              </a:rPr>
              <a:t> </a:t>
            </a: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Security </a:t>
            </a:r>
            <a:r>
              <a:rPr lang="es-ES" sz="1800" dirty="0" err="1">
                <a:solidFill>
                  <a:prstClr val="black"/>
                </a:solidFill>
                <a:latin typeface="Lato" panose="020F0502020204030203" pitchFamily="34" charset="0"/>
              </a:rPr>
              <a:t>Fund</a:t>
            </a: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 (ISF)</a:t>
            </a:r>
          </a:p>
          <a:p>
            <a:pPr lvl="0">
              <a:defRPr/>
            </a:pPr>
            <a:endParaRPr lang="es-ES" sz="1800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lvl="0" algn="just">
              <a:defRPr/>
            </a:pPr>
            <a:r>
              <a:rPr lang="es-ES" sz="1800" b="1" dirty="0">
                <a:solidFill>
                  <a:prstClr val="black"/>
                </a:solidFill>
                <a:latin typeface="Lato" panose="020F0502020204030203" pitchFamily="34" charset="0"/>
              </a:rPr>
              <a:t>RECURSOS: </a:t>
            </a: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	</a:t>
            </a:r>
          </a:p>
          <a:p>
            <a:pPr marL="3028950" lvl="6" indent="-285750" algn="l">
              <a:buFont typeface="Arial" panose="020B0604020202020204" pitchFamily="34" charset="0"/>
              <a:buChar char="•"/>
              <a:defRPr/>
            </a:pP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Oficina de proyectos aquí y </a:t>
            </a:r>
            <a:r>
              <a:rPr lang="es-ES" sz="1800" dirty="0" smtClean="0">
                <a:solidFill>
                  <a:prstClr val="black"/>
                </a:solidFill>
                <a:latin typeface="Lato" panose="020F0502020204030203" pitchFamily="34" charset="0"/>
              </a:rPr>
              <a:t>en Bruselas. </a:t>
            </a:r>
          </a:p>
          <a:p>
            <a:pPr marL="3028950" lvl="6" indent="-285750" algn="l">
              <a:buFont typeface="Arial" panose="020B0604020202020204" pitchFamily="34" charset="0"/>
              <a:buChar char="•"/>
              <a:defRPr/>
            </a:pPr>
            <a:r>
              <a:rPr lang="es-ES" sz="1800" dirty="0" err="1" smtClean="0">
                <a:solidFill>
                  <a:prstClr val="black"/>
                </a:solidFill>
                <a:latin typeface="Lato" panose="020F0502020204030203" pitchFamily="34" charset="0"/>
              </a:rPr>
              <a:t>Brokerage</a:t>
            </a:r>
            <a:r>
              <a:rPr lang="es-ES" sz="1800" dirty="0" smtClean="0">
                <a:solidFill>
                  <a:prstClr val="black"/>
                </a:solidFill>
                <a:latin typeface="Lato" panose="020F0502020204030203" pitchFamily="34" charset="0"/>
              </a:rPr>
              <a:t> </a:t>
            </a:r>
            <a:r>
              <a:rPr lang="es-ES" sz="1800" dirty="0" err="1">
                <a:solidFill>
                  <a:prstClr val="black"/>
                </a:solidFill>
                <a:latin typeface="Lato" panose="020F0502020204030203" pitchFamily="34" charset="0"/>
              </a:rPr>
              <a:t>events</a:t>
            </a:r>
            <a:endParaRPr lang="es-ES" sz="1800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3028950" lvl="6" indent="-285750" algn="l">
              <a:buFont typeface="Arial" panose="020B0604020202020204" pitchFamily="34" charset="0"/>
              <a:buChar char="•"/>
              <a:defRPr/>
            </a:pP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ECPR</a:t>
            </a:r>
          </a:p>
          <a:p>
            <a:pPr marL="3028950" lvl="6" indent="-285750" algn="l">
              <a:buFont typeface="Arial" panose="020B0604020202020204" pitchFamily="34" charset="0"/>
              <a:buChar char="•"/>
              <a:defRPr/>
            </a:pPr>
            <a:r>
              <a:rPr lang="es-ES" sz="1800" dirty="0" err="1">
                <a:solidFill>
                  <a:prstClr val="black"/>
                </a:solidFill>
                <a:latin typeface="Lato" panose="020F0502020204030203" pitchFamily="34" charset="0"/>
              </a:rPr>
              <a:t>LEAs</a:t>
            </a:r>
            <a:endParaRPr lang="es-ES" sz="1800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marL="3028950" lvl="6" indent="-285750" algn="l">
              <a:buFont typeface="Arial" panose="020B0604020202020204" pitchFamily="34" charset="0"/>
              <a:buChar char="•"/>
              <a:defRPr/>
            </a:pPr>
            <a:r>
              <a:rPr lang="es-ES" sz="1800" dirty="0">
                <a:solidFill>
                  <a:prstClr val="black"/>
                </a:solidFill>
                <a:latin typeface="Lato" panose="020F0502020204030203" pitchFamily="34" charset="0"/>
              </a:rPr>
              <a:t>Usuarios finales</a:t>
            </a:r>
          </a:p>
          <a:p>
            <a:pPr lvl="0">
              <a:defRPr/>
            </a:pPr>
            <a:endParaRPr lang="es-ES" sz="1800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defRPr/>
            </a:pPr>
            <a:r>
              <a:rPr lang="es-ES" sz="1800" b="1" dirty="0">
                <a:solidFill>
                  <a:prstClr val="black"/>
                </a:solidFill>
                <a:latin typeface="Lato" panose="020F0502020204030203" pitchFamily="34" charset="0"/>
              </a:rPr>
              <a:t>ASPECTOS </a:t>
            </a:r>
            <a:r>
              <a:rPr lang="es-ES" sz="18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ÉTICOS/DE SEGURIDAD</a:t>
            </a:r>
            <a:endParaRPr lang="es-ES" sz="1800" b="1" dirty="0">
              <a:solidFill>
                <a:prstClr val="black"/>
              </a:solidFill>
              <a:latin typeface="Lato" panose="020F0502020204030203" pitchFamily="34" charset="0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defRPr/>
            </a:pPr>
            <a:r>
              <a:rPr lang="es-ES" sz="1800" b="1" dirty="0">
                <a:solidFill>
                  <a:prstClr val="black"/>
                </a:solidFill>
                <a:latin typeface="Lato" panose="020F0502020204030203" pitchFamily="34" charset="0"/>
              </a:rPr>
              <a:t>PRACTITIONERS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defRPr/>
            </a:pPr>
            <a:r>
              <a:rPr lang="es-ES" sz="1800" b="1" dirty="0" smtClean="0">
                <a:solidFill>
                  <a:prstClr val="black"/>
                </a:solidFill>
                <a:latin typeface="Lato" panose="020F0502020204030203" pitchFamily="34" charset="0"/>
              </a:rPr>
              <a:t>OTROS PAÍSES</a:t>
            </a:r>
            <a:endParaRPr kumimoji="0" lang="es-E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52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14656</TotalTime>
  <Words>199</Words>
  <Application>Microsoft Office PowerPoint</Application>
  <PresentationFormat>Panorámica</PresentationFormat>
  <Paragraphs>81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Estrella Sánchez Sánchez</dc:creator>
  <cp:lastModifiedBy>Laura Estrella Sánchez Sánchez</cp:lastModifiedBy>
  <cp:revision>15</cp:revision>
  <dcterms:created xsi:type="dcterms:W3CDTF">2019-04-09T08:27:01Z</dcterms:created>
  <dcterms:modified xsi:type="dcterms:W3CDTF">2019-05-07T10:49:32Z</dcterms:modified>
</cp:coreProperties>
</file>